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98" r:id="rId4"/>
    <p:sldId id="29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300"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E02C0B-5D50-EA45-1218-5E5E0171910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9E9A178-99C3-0D14-4F84-C7FFE9D60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15031B0-22E9-2A90-1837-345B60FEE743}"/>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1CADCBB1-8E10-ED1D-913D-CC5D80F175C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2FC567C-305D-A538-B077-E3AF912A8C69}"/>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418647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D815F-313B-A60E-1AD2-157BA04009F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6B476B6-ABEF-6711-78D4-27851C3D3E7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4F5B269-3381-D829-D9B6-A45DC36F1436}"/>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5DB636AB-E4F8-385C-0223-F5467358C7E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3026FF-F23D-AC7A-2E71-E77193E9064E}"/>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0110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69D9A66-96A0-1328-99AD-3E0D9A13D7D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7C5639-A711-8A01-013B-5821533ED00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77C2DCA-DA8F-35C3-3C20-556184CFCCA3}"/>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DB41E80D-113C-4781-FA75-D6B0196B6B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A793730-DF42-0704-D7DD-C87FBD73E4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15744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5CB286-B8EB-E22F-D17E-A5BAF77A034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04A4D7F-9900-88C7-2553-05B2A5553F4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F63B37-9997-DAF8-D99F-5F91E7992DA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F1CFEEFA-00B3-D1A9-B8B8-30E24FC6026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04F77-41A2-68E0-F179-C06E3EF0BC1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523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CE5B24-8884-BB6A-7CA9-6E2752DC98D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3CE62B5-4CBA-9013-AA80-16CEE39E5A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B811F92-B8F5-F7C7-2171-A34674C3445E}"/>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290CDCAF-985E-5DBD-28CC-2E9B49C63EB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03685B4-0581-16F7-84E1-A32C2BB23650}"/>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316285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A82883-E480-4D2D-FC25-606EF3BBB61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5834D69-2CE9-7EBC-517B-842AB326E84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C21448B-8BB0-438D-3BFE-4CF64F6DBB8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3701723-A85D-CA63-F078-4592C7093895}"/>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AFC939F7-93E9-7EB0-B554-4EC1D58150C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16FBEFA-7CBD-CA2F-7ECD-98E5D58B7A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86506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DD067E-8C49-A31B-13FA-1D94086A67A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F8CCB98-0BA8-AB76-0D8C-68B690C1A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CF744AB-28D7-8FC4-D241-A3CD34AD109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BFDA3D1-3851-375D-CD8E-85DF245FA5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8369639-00C3-CFA0-2D47-F83EFDE2D4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EAC7322-7383-BE44-D8DA-56FC1D46FCA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8" name="Alt Bilgi Yer Tutucusu 7">
            <a:extLst>
              <a:ext uri="{FF2B5EF4-FFF2-40B4-BE49-F238E27FC236}">
                <a16:creationId xmlns:a16="http://schemas.microsoft.com/office/drawing/2014/main" id="{872D5B63-5C52-D854-6C8D-6527853B377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1C71B1B-AE04-FCAB-507F-D453E43EF8E7}"/>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5658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11B281-E628-62EC-2EB8-38EC3768C47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5630468-EE7A-D0B9-5B60-8DE146444E95}"/>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4" name="Alt Bilgi Yer Tutucusu 3">
            <a:extLst>
              <a:ext uri="{FF2B5EF4-FFF2-40B4-BE49-F238E27FC236}">
                <a16:creationId xmlns:a16="http://schemas.microsoft.com/office/drawing/2014/main" id="{AE118D7D-AEBC-F264-CB7A-0428213C7D2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AF95F00-0B77-7D21-1D70-56E0AB28013F}"/>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4703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409448D-41CA-7501-62EE-FD07DA19E67C}"/>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3" name="Alt Bilgi Yer Tutucusu 2">
            <a:extLst>
              <a:ext uri="{FF2B5EF4-FFF2-40B4-BE49-F238E27FC236}">
                <a16:creationId xmlns:a16="http://schemas.microsoft.com/office/drawing/2014/main" id="{A66F1D5E-B24E-F876-2313-B0FAEE37089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505E488-D0D1-2E63-5CFD-FF67DD5F3DB2}"/>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95891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5AA8B2-B53C-D0ED-F698-C8B2689993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5BFC16B-D9F3-BAF5-6D73-34117FFF6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1AF398A-6A6B-A325-6E4B-EC4FB3EFA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515CC-0125-7558-3823-1B679040EAC8}"/>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68DE8E81-4D33-3FB9-9F22-6C623CE67C9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345EAE7-3594-8F22-70E8-8768E78346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15599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BDE6B6-11D1-2C90-59FC-5DAB69C50C4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DFAE5870-589F-9C1E-188A-9DC59EF85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EEABD38-199E-2B06-58F2-DC4B3C271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160D11D-256F-A212-D102-49160B16280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F25874E2-637C-8A1D-DD5E-9C2337DD391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DC0988-8573-21E4-49E5-58A86C2E6B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78161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0BB9B91-A878-ABF4-E536-ABBF852AE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9797AE6-0CBF-A925-C0EB-55721D857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0A95D2A-E658-4F31-E05E-4208B3CD0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2DADA705-74B3-E8EB-3120-2F93FB617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0811982F-1E3B-1C74-3FA2-A26333F20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B9828B-0047-49B9-A16B-B9528D29B7F4}" type="slidenum">
              <a:rPr lang="tr-TR" smtClean="0"/>
              <a:t>‹#›</a:t>
            </a:fld>
            <a:endParaRPr lang="tr-TR"/>
          </a:p>
        </p:txBody>
      </p:sp>
    </p:spTree>
    <p:extLst>
      <p:ext uri="{BB962C8B-B14F-4D97-AF65-F5344CB8AC3E}">
        <p14:creationId xmlns:p14="http://schemas.microsoft.com/office/powerpoint/2010/main" val="181845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virustotal.com/gui/home/uploa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043241-67BB-E5FC-432E-E51F0E5480DB}"/>
              </a:ext>
            </a:extLst>
          </p:cNvPr>
          <p:cNvSpPr>
            <a:spLocks noGrp="1"/>
          </p:cNvSpPr>
          <p:nvPr>
            <p:ph type="ctrTitle"/>
          </p:nvPr>
        </p:nvSpPr>
        <p:spPr/>
        <p:txBody>
          <a:bodyPr/>
          <a:lstStyle/>
          <a:p>
            <a:r>
              <a:rPr lang="tr-TR" dirty="0"/>
              <a:t>BİLGİ GÜVENLİĞİ</a:t>
            </a:r>
            <a:br>
              <a:rPr lang="tr-TR" dirty="0"/>
            </a:br>
            <a:r>
              <a:rPr lang="tr-TR" dirty="0"/>
              <a:t>1. HAFTA</a:t>
            </a:r>
          </a:p>
        </p:txBody>
      </p:sp>
      <p:sp>
        <p:nvSpPr>
          <p:cNvPr id="3" name="Alt Başlık 2">
            <a:extLst>
              <a:ext uri="{FF2B5EF4-FFF2-40B4-BE49-F238E27FC236}">
                <a16:creationId xmlns:a16="http://schemas.microsoft.com/office/drawing/2014/main" id="{C1503549-CDE5-5247-6C97-09B52566AFF2}"/>
              </a:ext>
            </a:extLst>
          </p:cNvPr>
          <p:cNvSpPr>
            <a:spLocks noGrp="1"/>
          </p:cNvSpPr>
          <p:nvPr>
            <p:ph type="subTitle" idx="1"/>
          </p:nvPr>
        </p:nvSpPr>
        <p:spPr/>
        <p:txBody>
          <a:bodyPr>
            <a:normAutofit/>
          </a:bodyPr>
          <a:lstStyle/>
          <a:p>
            <a:endParaRPr lang="tr-TR" dirty="0"/>
          </a:p>
          <a:p>
            <a:r>
              <a:rPr lang="tr-TR" dirty="0"/>
              <a:t>TEMEL BİLGİ GÜVENLİĞİ UNSURLARI</a:t>
            </a:r>
          </a:p>
          <a:p>
            <a:endParaRPr lang="tr-TR" dirty="0"/>
          </a:p>
        </p:txBody>
      </p:sp>
    </p:spTree>
    <p:extLst>
      <p:ext uri="{BB962C8B-B14F-4D97-AF65-F5344CB8AC3E}">
        <p14:creationId xmlns:p14="http://schemas.microsoft.com/office/powerpoint/2010/main" val="62581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2FFE5-DAAC-A8CA-C82C-9FFB400249D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D2515CC-5C69-D142-CCAA-F8B0FCCEF76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Güvenliğinde Tehlike</a:t>
            </a:r>
          </a:p>
        </p:txBody>
      </p:sp>
      <p:sp>
        <p:nvSpPr>
          <p:cNvPr id="3" name="İçerik Yer Tutucusu 2">
            <a:extLst>
              <a:ext uri="{FF2B5EF4-FFF2-40B4-BE49-F238E27FC236}">
                <a16:creationId xmlns:a16="http://schemas.microsoft.com/office/drawing/2014/main" id="{082ED16C-70AF-D570-4C20-7A82FD81285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Belirli bir tehdidin gerçekleşmesi durumunda ortaya çıkacak olası zarar veya kayıpları ifade eder. Tehlikeler, bir tehdidin gerçekleşmesinin potansiyel sonuçlarıdır.</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r>
              <a:rPr lang="tr-TR" sz="2200" dirty="0"/>
              <a:t>Örnek: Bilgisayar korsanlığı tehdidi, veri sızıntısı, itibar kaybı, hukuki sorunlar ve finansal kayıplar gibi çeşitli tehlikeleri beraberinde getirebilir. </a:t>
            </a:r>
            <a:r>
              <a:rPr lang="tr-TR" sz="2200"/>
              <a:t>Örneğin, bir şirketin müşteri verileri sızdırıldığında, bu durum hem müşterilerin güvenini sarsabilir hem de şirketin itibarını ciddi şekilde etkileyebilir.</a:t>
            </a:r>
            <a:endParaRPr lang="tr-TR" sz="2200" dirty="0"/>
          </a:p>
        </p:txBody>
      </p:sp>
    </p:spTree>
    <p:extLst>
      <p:ext uri="{BB962C8B-B14F-4D97-AF65-F5344CB8AC3E}">
        <p14:creationId xmlns:p14="http://schemas.microsoft.com/office/powerpoint/2010/main" val="188951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0603C6-F64E-B0A3-1E4A-5886B271424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E4BB2F1-2FD1-5C20-82F4-BDC994FDFBA7}"/>
              </a:ext>
            </a:extLst>
          </p:cNvPr>
          <p:cNvSpPr>
            <a:spLocks noGrp="1"/>
          </p:cNvSpPr>
          <p:nvPr>
            <p:ph type="title"/>
          </p:nvPr>
        </p:nvSpPr>
        <p:spPr>
          <a:xfrm>
            <a:off x="630936" y="502920"/>
            <a:ext cx="3419856" cy="1463040"/>
          </a:xfrm>
        </p:spPr>
        <p:txBody>
          <a:bodyPr anchor="ctr">
            <a:normAutofit/>
          </a:bodyPr>
          <a:lstStyle/>
          <a:p>
            <a:r>
              <a:rPr lang="tr-TR" sz="3000" dirty="0"/>
              <a:t>BİLGİ GÜVENLİĞİ TEMEL UNSURLARI</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521BEB6-DE31-FF59-59E1-9F702F7C618C}"/>
              </a:ext>
            </a:extLst>
          </p:cNvPr>
          <p:cNvSpPr>
            <a:spLocks noGrp="1"/>
          </p:cNvSpPr>
          <p:nvPr>
            <p:ph idx="1"/>
          </p:nvPr>
        </p:nvSpPr>
        <p:spPr>
          <a:xfrm>
            <a:off x="4654295" y="502920"/>
            <a:ext cx="6894576" cy="1463040"/>
          </a:xfrm>
        </p:spPr>
        <p:txBody>
          <a:bodyPr anchor="ctr">
            <a:normAutofit/>
          </a:bodyPr>
          <a:lstStyle/>
          <a:p>
            <a:pPr marL="0" indent="0">
              <a:spcBef>
                <a:spcPts val="600"/>
              </a:spcBef>
              <a:spcAft>
                <a:spcPts val="600"/>
              </a:spcAft>
              <a:buNone/>
            </a:pPr>
            <a:r>
              <a:rPr lang="tr-TR" sz="2000" dirty="0"/>
              <a:t>Bilgi güvenliği, bilgi varlıklarını korumayı amaçlayan 3 temel unsurdan oluşur.</a:t>
            </a:r>
          </a:p>
          <a:p>
            <a:pPr marL="0" indent="0">
              <a:spcBef>
                <a:spcPts val="600"/>
              </a:spcBef>
              <a:spcAft>
                <a:spcPts val="600"/>
              </a:spcAft>
              <a:buNone/>
            </a:pPr>
            <a:r>
              <a:rPr lang="tr-TR" sz="2000" dirty="0"/>
              <a:t>Bunların tek bir amacı vardır: Güvenli bir şekilde sistemin devamlılığının sağlanması.</a:t>
            </a:r>
          </a:p>
          <a:p>
            <a:pPr marL="0" indent="0">
              <a:spcBef>
                <a:spcPts val="600"/>
              </a:spcBef>
              <a:spcAft>
                <a:spcPts val="600"/>
              </a:spcAft>
              <a:buNone/>
            </a:pPr>
            <a:endParaRPr lang="tr-TR" sz="2000" dirty="0"/>
          </a:p>
        </p:txBody>
      </p:sp>
      <p:pic>
        <p:nvPicPr>
          <p:cNvPr id="7" name="Resim 6" descr="daire, yazı tipi, logo, grafik içeren bir resim&#10;&#10;Açıklama otomatik olarak oluşturuldu">
            <a:extLst>
              <a:ext uri="{FF2B5EF4-FFF2-40B4-BE49-F238E27FC236}">
                <a16:creationId xmlns:a16="http://schemas.microsoft.com/office/drawing/2014/main" id="{6C77BE60-8C57-4A63-D1BB-5B9FA7AC8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33" y="2300664"/>
            <a:ext cx="10847541" cy="3959352"/>
          </a:xfrm>
          <a:prstGeom prst="rect">
            <a:avLst/>
          </a:prstGeom>
        </p:spPr>
      </p:pic>
    </p:spTree>
    <p:extLst>
      <p:ext uri="{BB962C8B-B14F-4D97-AF65-F5344CB8AC3E}">
        <p14:creationId xmlns:p14="http://schemas.microsoft.com/office/powerpoint/2010/main" val="179894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B1ABD-4D73-89E1-1563-7C5E715D7F4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DD0349D-4707-0A46-47AF-1643594A806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 TEMEL UNSURLARI</a:t>
            </a:r>
          </a:p>
        </p:txBody>
      </p:sp>
      <p:sp>
        <p:nvSpPr>
          <p:cNvPr id="3" name="İçerik Yer Tutucusu 2">
            <a:extLst>
              <a:ext uri="{FF2B5EF4-FFF2-40B4-BE49-F238E27FC236}">
                <a16:creationId xmlns:a16="http://schemas.microsoft.com/office/drawing/2014/main" id="{15339E2D-A201-34A5-6534-A6ED3AF10C9A}"/>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Gizlilik (Confidentiality): Bilginin, yetkili olmayan kişilerin eline geçmesini engellemeyi amaçlar.</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r>
              <a:rPr lang="tr-TR" sz="2200" dirty="0"/>
              <a:t>Bütünlük (Integrity): Bilginin yetkisiz kişiler tarafından değiştirilmesinin, silinmesinin engellenmesini ve bilginin bütünlüğünün korunmasını amaçlar.</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r>
              <a:rPr lang="tr-TR" sz="2200" dirty="0"/>
              <a:t>Erişilebilirlik (Availability): Bilginin, yetkili kişilerce ihtiyaç duyulduğu her an erişilebilir olmasını amaçlar.</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21508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F26E3-8CCE-F1D1-3D13-4C732B3A3FD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8B08DB8-11C0-8BAE-5BFD-E57AD65DB8C1}"/>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GÜVENLİĞİNDE SORUMLULUKLAR</a:t>
            </a:r>
          </a:p>
        </p:txBody>
      </p:sp>
      <p:sp>
        <p:nvSpPr>
          <p:cNvPr id="3" name="İçerik Yer Tutucusu 2">
            <a:extLst>
              <a:ext uri="{FF2B5EF4-FFF2-40B4-BE49-F238E27FC236}">
                <a16:creationId xmlns:a16="http://schemas.microsoft.com/office/drawing/2014/main" id="{E0D48500-36F3-EC0B-3860-3054961723D9}"/>
              </a:ext>
            </a:extLst>
          </p:cNvPr>
          <p:cNvSpPr>
            <a:spLocks noGrp="1"/>
          </p:cNvSpPr>
          <p:nvPr>
            <p:ph idx="1"/>
          </p:nvPr>
        </p:nvSpPr>
        <p:spPr>
          <a:xfrm>
            <a:off x="838200" y="787792"/>
            <a:ext cx="10515600" cy="5389172"/>
          </a:xfrm>
        </p:spPr>
        <p:txBody>
          <a:bodyPr>
            <a:normAutofit/>
          </a:bodyPr>
          <a:lstStyle/>
          <a:p>
            <a:pPr marL="0" indent="0">
              <a:buNone/>
            </a:pPr>
            <a:r>
              <a:rPr lang="tr-TR" sz="2200" b="0" i="0" u="none" strike="noStrike" baseline="0" dirty="0">
                <a:solidFill>
                  <a:srgbClr val="000000"/>
                </a:solidFill>
              </a:rPr>
              <a:t>Herhangi bir bilgi sisteminde aşağıdaki konumlardan </a:t>
            </a:r>
            <a:r>
              <a:rPr lang="tr-TR" sz="2200" b="1" i="0" u="none" strike="noStrike" baseline="0" dirty="0">
                <a:solidFill>
                  <a:srgbClr val="000000"/>
                </a:solidFill>
              </a:rPr>
              <a:t>herhangi birisinde iseniz sorumluluğunuz var </a:t>
            </a:r>
            <a:r>
              <a:rPr lang="tr-TR" sz="2200" b="0" i="0" u="none" strike="noStrike" baseline="0" dirty="0">
                <a:solidFill>
                  <a:srgbClr val="000000"/>
                </a:solidFill>
              </a:rPr>
              <a:t>demektir.</a:t>
            </a:r>
          </a:p>
          <a:p>
            <a:pPr marL="0" indent="0">
              <a:buNone/>
            </a:pPr>
            <a:endParaRPr lang="tr-TR" sz="2200" b="0" i="0" u="none" strike="noStrike" baseline="0" dirty="0">
              <a:solidFill>
                <a:srgbClr val="000000"/>
              </a:solidFill>
            </a:endParaRPr>
          </a:p>
          <a:p>
            <a:r>
              <a:rPr lang="tr-TR" sz="2200" b="0" i="0" u="none" strike="noStrike" baseline="0" dirty="0">
                <a:solidFill>
                  <a:srgbClr val="000000"/>
                </a:solidFill>
              </a:rPr>
              <a:t>Bilginin sahibi</a:t>
            </a:r>
          </a:p>
          <a:p>
            <a:r>
              <a:rPr lang="tr-TR" sz="2200" b="0" i="0" u="none" strike="noStrike" baseline="0" dirty="0">
                <a:solidFill>
                  <a:srgbClr val="000000"/>
                </a:solidFill>
              </a:rPr>
              <a:t>Bilgiyi kullanan</a:t>
            </a:r>
          </a:p>
          <a:p>
            <a:r>
              <a:rPr lang="tr-TR" sz="2200" b="0" i="0" u="none" strike="noStrike" baseline="0" dirty="0">
                <a:solidFill>
                  <a:srgbClr val="000000"/>
                </a:solidFill>
              </a:rPr>
              <a:t>Bilgi sistemini yöneten</a:t>
            </a:r>
          </a:p>
          <a:p>
            <a:pPr marL="0" indent="0">
              <a:buNone/>
            </a:pPr>
            <a:endParaRPr lang="tr-TR" sz="2200" b="0" i="0" u="none" strike="noStrike" baseline="0" dirty="0">
              <a:solidFill>
                <a:srgbClr val="000000"/>
              </a:solidFill>
            </a:endParaRPr>
          </a:p>
          <a:p>
            <a:pPr marL="0" indent="0">
              <a:buNone/>
            </a:pPr>
            <a:r>
              <a:rPr lang="tr-TR" sz="2200" b="0" i="0" u="none" strike="noStrike" baseline="0" dirty="0">
                <a:solidFill>
                  <a:srgbClr val="000000"/>
                </a:solidFill>
              </a:rPr>
              <a:t>Bu durum çok geniş bir kitleyi içerdiğinden </a:t>
            </a:r>
            <a:r>
              <a:rPr lang="tr-TR" sz="2200" b="0" i="1" u="none" strike="noStrike" baseline="0" dirty="0">
                <a:solidFill>
                  <a:srgbClr val="000000"/>
                </a:solidFill>
              </a:rPr>
              <a:t>«bilgi güvenliğinin sağlanmasından herkes sorumludur» </a:t>
            </a:r>
            <a:r>
              <a:rPr lang="tr-TR" sz="2200" b="0" i="0" u="none" strike="noStrike" baseline="0" dirty="0">
                <a:solidFill>
                  <a:srgbClr val="000000"/>
                </a:solidFill>
              </a:rPr>
              <a:t>diye genelleme yapılabilir.</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376204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9AE9-A4EA-695D-EAD9-5E16B19FE14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E740F04-DEC0-05A4-A60D-9F4D0A37DCBE}"/>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Bilginin Korunmasında Bizim Sorumluluklarımız</a:t>
            </a:r>
          </a:p>
        </p:txBody>
      </p:sp>
      <p:sp>
        <p:nvSpPr>
          <p:cNvPr id="3" name="İçerik Yer Tutucusu 2">
            <a:extLst>
              <a:ext uri="{FF2B5EF4-FFF2-40B4-BE49-F238E27FC236}">
                <a16:creationId xmlns:a16="http://schemas.microsoft.com/office/drawing/2014/main" id="{CA470730-87F3-FA69-D5F8-B22A22F865CA}"/>
              </a:ext>
            </a:extLst>
          </p:cNvPr>
          <p:cNvSpPr>
            <a:spLocks noGrp="1"/>
          </p:cNvSpPr>
          <p:nvPr>
            <p:ph idx="1"/>
          </p:nvPr>
        </p:nvSpPr>
        <p:spPr>
          <a:xfrm>
            <a:off x="838200" y="787792"/>
            <a:ext cx="10515600" cy="5389172"/>
          </a:xfrm>
        </p:spPr>
        <p:txBody>
          <a:bodyPr>
            <a:normAutofit/>
          </a:bodyPr>
          <a:lstStyle/>
          <a:p>
            <a:pPr algn="just">
              <a:lnSpc>
                <a:spcPct val="150000"/>
              </a:lnSpc>
              <a:spcBef>
                <a:spcPts val="600"/>
              </a:spcBef>
              <a:spcAft>
                <a:spcPts val="600"/>
              </a:spcAft>
            </a:pPr>
            <a:r>
              <a:rPr lang="tr-TR" sz="2200" dirty="0"/>
              <a:t>Bilgiler korunmasız bırakılmamalıdır (Örneğin; bilgisayarınızı bir yerde kapalı şekilde olsa bile bırakmazsınız. Sonradan açılma ihtimaline karşı.)</a:t>
            </a:r>
          </a:p>
          <a:p>
            <a:pPr algn="just">
              <a:lnSpc>
                <a:spcPct val="150000"/>
              </a:lnSpc>
              <a:spcBef>
                <a:spcPts val="600"/>
              </a:spcBef>
              <a:spcAft>
                <a:spcPts val="600"/>
              </a:spcAft>
            </a:pPr>
            <a:r>
              <a:rPr lang="tr-TR" sz="2200" dirty="0"/>
              <a:t>Veriler paylaşılmamalı ya da güvenli ve sınırlı bir şekilde paylaşılmalıdır. (Form doldurulurken «zorunlu olmayan alanların» boş </a:t>
            </a:r>
            <a:r>
              <a:rPr lang="tr-TR" sz="2200"/>
              <a:t>bırakılması)</a:t>
            </a:r>
            <a:endParaRPr lang="tr-TR" sz="2200" dirty="0"/>
          </a:p>
        </p:txBody>
      </p:sp>
    </p:spTree>
    <p:extLst>
      <p:ext uri="{BB962C8B-B14F-4D97-AF65-F5344CB8AC3E}">
        <p14:creationId xmlns:p14="http://schemas.microsoft.com/office/powerpoint/2010/main" val="235596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541A-7C38-9E7F-F52C-1E6BFB4DDDB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6D7CA81-65C3-A4A5-FFE5-B6EA36ED02C6}"/>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Bilginin Korunmasında Bizim Sorumluluklarımız</a:t>
            </a:r>
          </a:p>
        </p:txBody>
      </p:sp>
      <p:sp>
        <p:nvSpPr>
          <p:cNvPr id="3" name="İçerik Yer Tutucusu 2">
            <a:extLst>
              <a:ext uri="{FF2B5EF4-FFF2-40B4-BE49-F238E27FC236}">
                <a16:creationId xmlns:a16="http://schemas.microsoft.com/office/drawing/2014/main" id="{7A8308F0-3F67-A0FF-CF09-31224775E2C5}"/>
              </a:ext>
            </a:extLst>
          </p:cNvPr>
          <p:cNvSpPr>
            <a:spLocks noGrp="1"/>
          </p:cNvSpPr>
          <p:nvPr>
            <p:ph idx="1"/>
          </p:nvPr>
        </p:nvSpPr>
        <p:spPr>
          <a:xfrm>
            <a:off x="838200" y="787792"/>
            <a:ext cx="10515600" cy="5389172"/>
          </a:xfrm>
        </p:spPr>
        <p:txBody>
          <a:bodyPr>
            <a:normAutofit/>
          </a:bodyPr>
          <a:lstStyle/>
          <a:p>
            <a:pPr algn="just">
              <a:lnSpc>
                <a:spcPct val="150000"/>
              </a:lnSpc>
              <a:spcBef>
                <a:spcPts val="600"/>
              </a:spcBef>
              <a:spcAft>
                <a:spcPts val="600"/>
              </a:spcAft>
            </a:pPr>
            <a:r>
              <a:rPr lang="tr-TR" sz="2200" dirty="0"/>
              <a:t>Şüpheli durumlarda ilgili kurumlar ve yetkililer ile iletişime geçilmelidir (kredi kartının kaybolması durumunda bankanın aranması ya da şirket içerisinde bir olay olması durumunda üst yönetime haber verilmesi)</a:t>
            </a:r>
          </a:p>
          <a:p>
            <a:pPr algn="just">
              <a:lnSpc>
                <a:spcPct val="150000"/>
              </a:lnSpc>
              <a:spcBef>
                <a:spcPts val="600"/>
              </a:spcBef>
              <a:spcAft>
                <a:spcPts val="600"/>
              </a:spcAft>
            </a:pPr>
            <a:r>
              <a:rPr lang="tr-TR" sz="2200" dirty="0"/>
              <a:t>Farkındalık için bilgiler her zaman güncel tutulmalıdır (zero day)</a:t>
            </a:r>
          </a:p>
          <a:p>
            <a:pPr algn="just">
              <a:lnSpc>
                <a:spcPct val="150000"/>
              </a:lnSpc>
              <a:spcBef>
                <a:spcPts val="600"/>
              </a:spcBef>
              <a:spcAft>
                <a:spcPts val="600"/>
              </a:spcAft>
            </a:pPr>
            <a:r>
              <a:rPr lang="tr-TR" sz="2200" dirty="0"/>
              <a:t>Her zaman şüpheli yaklaşım tarzı benimsenmeli (Bu bilgiyi neden soruyorsun? Ya da dosyalar açılırken güvenli bir ortamda açılmalı)</a:t>
            </a:r>
          </a:p>
        </p:txBody>
      </p:sp>
    </p:spTree>
    <p:extLst>
      <p:ext uri="{BB962C8B-B14F-4D97-AF65-F5344CB8AC3E}">
        <p14:creationId xmlns:p14="http://schemas.microsoft.com/office/powerpoint/2010/main" val="1773930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B54ED-84D1-C624-C0CC-A18EA823CE1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F1E1874-38EC-CEBC-0D0A-D9CF9D0EE42A}"/>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GÜVENLİĞİNDE RİSKLİ DAVRANIŞLARIMIZ</a:t>
            </a:r>
          </a:p>
        </p:txBody>
      </p:sp>
      <p:sp>
        <p:nvSpPr>
          <p:cNvPr id="3" name="İçerik Yer Tutucusu 2">
            <a:extLst>
              <a:ext uri="{FF2B5EF4-FFF2-40B4-BE49-F238E27FC236}">
                <a16:creationId xmlns:a16="http://schemas.microsoft.com/office/drawing/2014/main" id="{237CB97B-2F83-7009-BF4C-68D60A75B8AF}"/>
              </a:ext>
            </a:extLst>
          </p:cNvPr>
          <p:cNvSpPr>
            <a:spLocks noGrp="1"/>
          </p:cNvSpPr>
          <p:nvPr>
            <p:ph idx="1"/>
          </p:nvPr>
        </p:nvSpPr>
        <p:spPr>
          <a:xfrm>
            <a:off x="838200" y="787792"/>
            <a:ext cx="10515600" cy="5389172"/>
          </a:xfrm>
        </p:spPr>
        <p:txBody>
          <a:bodyPr>
            <a:normAutofit/>
          </a:bodyPr>
          <a:lstStyle/>
          <a:p>
            <a:pPr algn="just">
              <a:lnSpc>
                <a:spcPct val="150000"/>
              </a:lnSpc>
              <a:spcBef>
                <a:spcPts val="600"/>
              </a:spcBef>
              <a:spcAft>
                <a:spcPts val="600"/>
              </a:spcAft>
            </a:pPr>
            <a:r>
              <a:rPr lang="tr-TR" sz="2200" dirty="0"/>
              <a:t>Uygulama indirirken verdiğimiz izinler (her uygulamaya her izin verilmeyebilir. Sadece uygulama kullanılacağı zaman izin verilebilir)</a:t>
            </a:r>
          </a:p>
          <a:p>
            <a:pPr algn="just">
              <a:lnSpc>
                <a:spcPct val="150000"/>
              </a:lnSpc>
              <a:spcBef>
                <a:spcPts val="600"/>
              </a:spcBef>
              <a:spcAft>
                <a:spcPts val="600"/>
              </a:spcAft>
            </a:pPr>
            <a:endParaRPr lang="tr-TR" sz="2200" dirty="0"/>
          </a:p>
          <a:p>
            <a:pPr algn="just">
              <a:lnSpc>
                <a:spcPct val="150000"/>
              </a:lnSpc>
              <a:spcBef>
                <a:spcPts val="600"/>
              </a:spcBef>
              <a:spcAft>
                <a:spcPts val="600"/>
              </a:spcAft>
            </a:pPr>
            <a:r>
              <a:rPr lang="tr-TR" sz="2200" dirty="0"/>
              <a:t>Bilgisayar ekranını kilitlemeden yanından ayrılmak </a:t>
            </a:r>
          </a:p>
          <a:p>
            <a:pPr algn="just">
              <a:lnSpc>
                <a:spcPct val="150000"/>
              </a:lnSpc>
              <a:spcBef>
                <a:spcPts val="600"/>
              </a:spcBef>
              <a:spcAft>
                <a:spcPts val="600"/>
              </a:spcAft>
            </a:pPr>
            <a:endParaRPr lang="tr-TR" sz="2200" dirty="0"/>
          </a:p>
          <a:p>
            <a:pPr algn="just">
              <a:lnSpc>
                <a:spcPct val="150000"/>
              </a:lnSpc>
              <a:spcBef>
                <a:spcPts val="600"/>
              </a:spcBef>
              <a:spcAft>
                <a:spcPts val="600"/>
              </a:spcAft>
            </a:pPr>
            <a:r>
              <a:rPr lang="tr-TR" sz="2200" dirty="0"/>
              <a:t>Kullanıcı ya da kart bilgilerini kaydetmek</a:t>
            </a:r>
          </a:p>
        </p:txBody>
      </p:sp>
    </p:spTree>
    <p:extLst>
      <p:ext uri="{BB962C8B-B14F-4D97-AF65-F5344CB8AC3E}">
        <p14:creationId xmlns:p14="http://schemas.microsoft.com/office/powerpoint/2010/main" val="72857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42DF-D625-3F6F-BEE9-07757FED8B2F}"/>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265D0E6-20EC-AAD5-0CFA-FCDE4E7F46CE}"/>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GÜVENLİĞİNDE RİSKLİ DAVRANIŞLARIMIZ</a:t>
            </a:r>
          </a:p>
        </p:txBody>
      </p:sp>
      <p:sp>
        <p:nvSpPr>
          <p:cNvPr id="3" name="İçerik Yer Tutucusu 2">
            <a:extLst>
              <a:ext uri="{FF2B5EF4-FFF2-40B4-BE49-F238E27FC236}">
                <a16:creationId xmlns:a16="http://schemas.microsoft.com/office/drawing/2014/main" id="{05E069D8-EF65-EA7D-D4D9-A1AD05C7FE07}"/>
              </a:ext>
            </a:extLst>
          </p:cNvPr>
          <p:cNvSpPr>
            <a:spLocks noGrp="1"/>
          </p:cNvSpPr>
          <p:nvPr>
            <p:ph idx="1"/>
          </p:nvPr>
        </p:nvSpPr>
        <p:spPr>
          <a:xfrm>
            <a:off x="838200" y="787792"/>
            <a:ext cx="10515600" cy="5389172"/>
          </a:xfrm>
        </p:spPr>
        <p:txBody>
          <a:bodyPr>
            <a:normAutofit/>
          </a:bodyPr>
          <a:lstStyle/>
          <a:p>
            <a:pPr algn="just">
              <a:lnSpc>
                <a:spcPct val="150000"/>
              </a:lnSpc>
              <a:spcBef>
                <a:spcPts val="600"/>
              </a:spcBef>
              <a:spcAft>
                <a:spcPts val="600"/>
              </a:spcAft>
            </a:pPr>
            <a:r>
              <a:rPr lang="tr-TR" sz="2200" dirty="0"/>
              <a:t>Güncellemeleri görmezden gelmek</a:t>
            </a:r>
          </a:p>
          <a:p>
            <a:pPr marL="0" indent="0" algn="just">
              <a:lnSpc>
                <a:spcPct val="150000"/>
              </a:lnSpc>
              <a:spcBef>
                <a:spcPts val="600"/>
              </a:spcBef>
              <a:spcAft>
                <a:spcPts val="600"/>
              </a:spcAft>
              <a:buNone/>
            </a:pPr>
            <a:endParaRPr lang="tr-TR" sz="2200" dirty="0"/>
          </a:p>
          <a:p>
            <a:pPr algn="just">
              <a:lnSpc>
                <a:spcPct val="150000"/>
              </a:lnSpc>
              <a:spcBef>
                <a:spcPts val="600"/>
              </a:spcBef>
              <a:spcAft>
                <a:spcPts val="600"/>
              </a:spcAft>
            </a:pPr>
            <a:r>
              <a:rPr lang="tr-TR" sz="2200" dirty="0"/>
              <a:t>Farklı sitelere sosyal medya hesaplarımız ile kaydolmak</a:t>
            </a:r>
          </a:p>
          <a:p>
            <a:pPr algn="just">
              <a:lnSpc>
                <a:spcPct val="150000"/>
              </a:lnSpc>
              <a:spcBef>
                <a:spcPts val="600"/>
              </a:spcBef>
              <a:spcAft>
                <a:spcPts val="600"/>
              </a:spcAft>
            </a:pPr>
            <a:endParaRPr lang="tr-TR" sz="2200" dirty="0"/>
          </a:p>
          <a:p>
            <a:pPr algn="just">
              <a:lnSpc>
                <a:spcPct val="150000"/>
              </a:lnSpc>
              <a:spcBef>
                <a:spcPts val="600"/>
              </a:spcBef>
              <a:spcAft>
                <a:spcPts val="600"/>
              </a:spcAft>
            </a:pPr>
            <a:r>
              <a:rPr lang="tr-TR" sz="2200" dirty="0"/>
              <a:t>Talep edilen her bilgiyi yanıtlamak ya da form doldururken bu bilgileri paylaşmak</a:t>
            </a:r>
          </a:p>
        </p:txBody>
      </p:sp>
    </p:spTree>
    <p:extLst>
      <p:ext uri="{BB962C8B-B14F-4D97-AF65-F5344CB8AC3E}">
        <p14:creationId xmlns:p14="http://schemas.microsoft.com/office/powerpoint/2010/main" val="359431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3E64F10-0937-DE46-227C-2E247FFAAC5B}"/>
              </a:ext>
            </a:extLst>
          </p:cNvPr>
          <p:cNvSpPr>
            <a:spLocks noGrp="1"/>
          </p:cNvSpPr>
          <p:nvPr>
            <p:ph idx="1"/>
          </p:nvPr>
        </p:nvSpPr>
        <p:spPr>
          <a:xfrm>
            <a:off x="838200" y="1012874"/>
            <a:ext cx="10515600" cy="5164089"/>
          </a:xfrm>
        </p:spPr>
        <p:txBody>
          <a:bodyPr>
            <a:normAutofit/>
          </a:bodyPr>
          <a:lstStyle/>
          <a:p>
            <a:pPr algn="just">
              <a:lnSpc>
                <a:spcPct val="150000"/>
              </a:lnSpc>
              <a:spcBef>
                <a:spcPts val="600"/>
              </a:spcBef>
              <a:spcAft>
                <a:spcPts val="600"/>
              </a:spcAft>
            </a:pPr>
            <a:r>
              <a:rPr lang="tr-TR" sz="2200" dirty="0"/>
              <a:t>İlginç başlıklar görünce göz atmak (Twitter ya da </a:t>
            </a:r>
            <a:r>
              <a:rPr lang="tr-TR" sz="2200" dirty="0" err="1"/>
              <a:t>instagram’da</a:t>
            </a:r>
            <a:r>
              <a:rPr lang="tr-TR" sz="2200" dirty="0"/>
              <a:t> çıkan banka hesaplarının «iade ücretlerinin ödenmesine dair mesajları»)</a:t>
            </a:r>
          </a:p>
          <a:p>
            <a:pPr marL="0" indent="0" algn="just">
              <a:lnSpc>
                <a:spcPct val="150000"/>
              </a:lnSpc>
              <a:spcBef>
                <a:spcPts val="600"/>
              </a:spcBef>
              <a:spcAft>
                <a:spcPts val="600"/>
              </a:spcAft>
              <a:buNone/>
            </a:pPr>
            <a:endParaRPr lang="tr-TR" sz="2200" dirty="0"/>
          </a:p>
          <a:p>
            <a:pPr algn="just">
              <a:lnSpc>
                <a:spcPct val="150000"/>
              </a:lnSpc>
              <a:spcBef>
                <a:spcPts val="600"/>
              </a:spcBef>
              <a:spcAft>
                <a:spcPts val="600"/>
              </a:spcAft>
            </a:pPr>
            <a:endParaRPr lang="tr-TR" sz="2200" dirty="0"/>
          </a:p>
        </p:txBody>
      </p:sp>
      <p:sp>
        <p:nvSpPr>
          <p:cNvPr id="4" name="Başlık 1">
            <a:extLst>
              <a:ext uri="{FF2B5EF4-FFF2-40B4-BE49-F238E27FC236}">
                <a16:creationId xmlns:a16="http://schemas.microsoft.com/office/drawing/2014/main" id="{E33E3E2E-7BD5-D938-AFEA-79E79994322A}"/>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GÜVENLİĞİNDE RİSKLİ DAVRANIŞLARIMIZ</a:t>
            </a:r>
          </a:p>
        </p:txBody>
      </p:sp>
      <p:pic>
        <p:nvPicPr>
          <p:cNvPr id="6" name="Resim 5" descr="metin, ekran görüntüsü, yazı tipi, işletim sistemi içeren bir resim&#10;&#10;Açıklama otomatik olarak oluşturuldu">
            <a:extLst>
              <a:ext uri="{FF2B5EF4-FFF2-40B4-BE49-F238E27FC236}">
                <a16:creationId xmlns:a16="http://schemas.microsoft.com/office/drawing/2014/main" id="{7ED336DE-BEDE-2160-5C52-A1BF4E021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723" y="2185359"/>
            <a:ext cx="3753779" cy="4452399"/>
          </a:xfrm>
          <a:prstGeom prst="rect">
            <a:avLst/>
          </a:prstGeom>
        </p:spPr>
      </p:pic>
    </p:spTree>
    <p:extLst>
      <p:ext uri="{BB962C8B-B14F-4D97-AF65-F5344CB8AC3E}">
        <p14:creationId xmlns:p14="http://schemas.microsoft.com/office/powerpoint/2010/main" val="801241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95733-3563-0261-9344-DE1238CBC45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9AB54D9-171F-59CA-3AF3-201DE883D59E}"/>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 GÜVENLİĞİ OLAYI NEDİR?</a:t>
            </a:r>
          </a:p>
        </p:txBody>
      </p:sp>
      <p:sp>
        <p:nvSpPr>
          <p:cNvPr id="3" name="İçerik Yer Tutucusu 2">
            <a:extLst>
              <a:ext uri="{FF2B5EF4-FFF2-40B4-BE49-F238E27FC236}">
                <a16:creationId xmlns:a16="http://schemas.microsoft.com/office/drawing/2014/main" id="{95F240E7-0598-27BA-4B1E-81A854DB794D}"/>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Bir kişiye veya kuruma ait verilere veya cihazlara yetkisiz erişim gerçekleşmesi, verilerin çalınması veya kullanılması durumlarıdır.</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21981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E125EA-BD04-1D9A-66E1-AE8BAB2D64FC}"/>
            </a:ext>
          </a:extLst>
        </p:cNvPr>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B853636-7EEB-0254-1374-1F23B86499BC}"/>
              </a:ext>
            </a:extLst>
          </p:cNvPr>
          <p:cNvSpPr>
            <a:spLocks noGrp="1"/>
          </p:cNvSpPr>
          <p:nvPr>
            <p:ph type="title"/>
          </p:nvPr>
        </p:nvSpPr>
        <p:spPr>
          <a:xfrm>
            <a:off x="640080" y="325369"/>
            <a:ext cx="4368602" cy="1956841"/>
          </a:xfrm>
        </p:spPr>
        <p:txBody>
          <a:bodyPr anchor="b">
            <a:normAutofit/>
          </a:bodyPr>
          <a:lstStyle/>
          <a:p>
            <a:r>
              <a:rPr lang="tr-TR" sz="5400" dirty="0"/>
              <a:t>Veri</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BE03F7BE-7599-9278-88AC-D5EBE45C8FE1}"/>
              </a:ext>
            </a:extLst>
          </p:cNvPr>
          <p:cNvSpPr>
            <a:spLocks noGrp="1"/>
          </p:cNvSpPr>
          <p:nvPr>
            <p:ph idx="1"/>
          </p:nvPr>
        </p:nvSpPr>
        <p:spPr>
          <a:xfrm>
            <a:off x="640080" y="2872899"/>
            <a:ext cx="4243589" cy="3320668"/>
          </a:xfrm>
        </p:spPr>
        <p:txBody>
          <a:bodyPr>
            <a:normAutofit/>
          </a:bodyPr>
          <a:lstStyle/>
          <a:p>
            <a:pPr marL="0" indent="0">
              <a:spcBef>
                <a:spcPts val="600"/>
              </a:spcBef>
              <a:spcAft>
                <a:spcPts val="600"/>
              </a:spcAft>
              <a:buNone/>
            </a:pPr>
            <a:r>
              <a:rPr lang="tr-TR" sz="2200" dirty="0"/>
              <a:t>İnsanların anlayabileceği ve kullanabileceği şekle dönüştürülmemiş ham gerçeklerdir.</a:t>
            </a:r>
          </a:p>
        </p:txBody>
      </p:sp>
      <p:pic>
        <p:nvPicPr>
          <p:cNvPr id="5" name="Resim 4" descr="ekran görüntüsü, simetri, bakışım, sanat içeren bir resim&#10;&#10;Açıklama otomatik olarak oluşturuldu">
            <a:extLst>
              <a:ext uri="{FF2B5EF4-FFF2-40B4-BE49-F238E27FC236}">
                <a16:creationId xmlns:a16="http://schemas.microsoft.com/office/drawing/2014/main" id="{04C32376-D65A-8517-ADCF-CA1C96889919}"/>
              </a:ext>
            </a:extLst>
          </p:cNvPr>
          <p:cNvPicPr>
            <a:picLocks noChangeAspect="1"/>
          </p:cNvPicPr>
          <p:nvPr/>
        </p:nvPicPr>
        <p:blipFill rotWithShape="1">
          <a:blip r:embed="rId2">
            <a:extLst>
              <a:ext uri="{28A0092B-C50C-407E-A947-70E740481C1C}">
                <a14:useLocalDpi xmlns:a14="http://schemas.microsoft.com/office/drawing/2010/main" val="0"/>
              </a:ext>
            </a:extLst>
          </a:blip>
          <a:srcRect l="14248" r="2456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2093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B2291-19FD-8562-F9DD-03CE42620B1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28F4AF2-15D5-FCF7-23F6-0F2217424484}"/>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NELER BİLGİ GÜVENLİĞİ OLAYIDIR?</a:t>
            </a:r>
          </a:p>
        </p:txBody>
      </p:sp>
      <p:sp>
        <p:nvSpPr>
          <p:cNvPr id="3" name="İçerik Yer Tutucusu 2">
            <a:extLst>
              <a:ext uri="{FF2B5EF4-FFF2-40B4-BE49-F238E27FC236}">
                <a16:creationId xmlns:a16="http://schemas.microsoft.com/office/drawing/2014/main" id="{F326246B-D2C3-6583-128B-25722978E580}"/>
              </a:ext>
            </a:extLst>
          </p:cNvPr>
          <p:cNvSpPr>
            <a:spLocks noGrp="1"/>
          </p:cNvSpPr>
          <p:nvPr>
            <p:ph idx="1"/>
          </p:nvPr>
        </p:nvSpPr>
        <p:spPr>
          <a:xfrm>
            <a:off x="838200" y="787792"/>
            <a:ext cx="10515600" cy="5389172"/>
          </a:xfrm>
        </p:spPr>
        <p:txBody>
          <a:bodyPr>
            <a:normAutofit/>
          </a:bodyPr>
          <a:lstStyle/>
          <a:p>
            <a:pPr algn="just">
              <a:lnSpc>
                <a:spcPct val="150000"/>
              </a:lnSpc>
              <a:spcBef>
                <a:spcPts val="600"/>
              </a:spcBef>
              <a:spcAft>
                <a:spcPts val="600"/>
              </a:spcAft>
            </a:pPr>
            <a:r>
              <a:rPr lang="tr-TR" sz="2200" dirty="0"/>
              <a:t>Bilgisayarınızın ya da cep telefonunuzun çalınması</a:t>
            </a:r>
          </a:p>
          <a:p>
            <a:pPr algn="just">
              <a:lnSpc>
                <a:spcPct val="150000"/>
              </a:lnSpc>
              <a:spcBef>
                <a:spcPts val="600"/>
              </a:spcBef>
              <a:spcAft>
                <a:spcPts val="600"/>
              </a:spcAft>
            </a:pPr>
            <a:r>
              <a:rPr lang="tr-TR" sz="2200" dirty="0"/>
              <a:t>Bir e-posta içerisindeki zararlı bir bağlantıya tıklamak ya da zararlı bir dosya indirmek (çözüm için </a:t>
            </a:r>
            <a:r>
              <a:rPr lang="tr-TR" sz="2200" dirty="0">
                <a:hlinkClick r:id="rId2"/>
              </a:rPr>
              <a:t>https://www.virustotal.com/gui/home/upload</a:t>
            </a:r>
            <a:r>
              <a:rPr lang="tr-TR" sz="2200" dirty="0"/>
              <a:t> )</a:t>
            </a:r>
          </a:p>
          <a:p>
            <a:pPr algn="just">
              <a:lnSpc>
                <a:spcPct val="150000"/>
              </a:lnSpc>
              <a:spcBef>
                <a:spcPts val="600"/>
              </a:spcBef>
              <a:spcAft>
                <a:spcPts val="600"/>
              </a:spcAft>
            </a:pPr>
            <a:r>
              <a:rPr lang="tr-TR" sz="2200" dirty="0"/>
              <a:t>Şüpheli bir mesaj, arama ya da e-posta almak</a:t>
            </a:r>
          </a:p>
          <a:p>
            <a:pPr algn="just">
              <a:lnSpc>
                <a:spcPct val="150000"/>
              </a:lnSpc>
              <a:spcBef>
                <a:spcPts val="600"/>
              </a:spcBef>
              <a:spcAft>
                <a:spcPts val="600"/>
              </a:spcAft>
            </a:pPr>
            <a:r>
              <a:rPr lang="tr-TR" sz="2200" dirty="0"/>
              <a:t>Bir kişinin veri sızıntısı yaptığına ya da destek sağladığına tanık olmak </a:t>
            </a:r>
          </a:p>
        </p:txBody>
      </p:sp>
    </p:spTree>
    <p:extLst>
      <p:ext uri="{BB962C8B-B14F-4D97-AF65-F5344CB8AC3E}">
        <p14:creationId xmlns:p14="http://schemas.microsoft.com/office/powerpoint/2010/main" val="278288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EEA2-57D7-4B24-1831-6BF05702F70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32862F7-9582-77A0-0F3E-A4BD213C5029}"/>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Örnek bir Bilgi Güvenliği Olayı</a:t>
            </a:r>
          </a:p>
        </p:txBody>
      </p:sp>
      <p:sp>
        <p:nvSpPr>
          <p:cNvPr id="3" name="İçerik Yer Tutucusu 2">
            <a:extLst>
              <a:ext uri="{FF2B5EF4-FFF2-40B4-BE49-F238E27FC236}">
                <a16:creationId xmlns:a16="http://schemas.microsoft.com/office/drawing/2014/main" id="{971DFAC6-F6E9-B384-35F4-39DA643E057B}"/>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Arkadaşlarınız ile bir restorana gittiniz. Menüler QR kod tarayıcısı ile görüntüleniyor. Menüyü seçtiniz ve ödemeyi de yaptınız. Ancak, o QR kodu bir saldırgan tarafından yerleştirilen zararlı bir bağlantı içeriyordu. Kişisel bilgileriniz ve kredi kartı bilgilerinizi girdiniz. </a:t>
            </a:r>
          </a:p>
          <a:p>
            <a:pPr marL="0" indent="0" algn="just">
              <a:lnSpc>
                <a:spcPct val="150000"/>
              </a:lnSpc>
              <a:spcBef>
                <a:spcPts val="600"/>
              </a:spcBef>
              <a:spcAft>
                <a:spcPts val="600"/>
              </a:spcAft>
              <a:buNone/>
            </a:pPr>
            <a:r>
              <a:rPr lang="tr-TR" sz="2200" dirty="0"/>
              <a:t>Garson, size hesabı getirdiğinde dolandırıldığınızı anladınız. NE YAPARDINIZ?</a:t>
            </a:r>
          </a:p>
        </p:txBody>
      </p:sp>
    </p:spTree>
    <p:extLst>
      <p:ext uri="{BB962C8B-B14F-4D97-AF65-F5344CB8AC3E}">
        <p14:creationId xmlns:p14="http://schemas.microsoft.com/office/powerpoint/2010/main" val="3899638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86592-93C5-AEF5-C49D-E9B2C9B2801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CCBAB9A-F010-BE8E-73A1-8CD34D1F1020}"/>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Örnek olay için olay anında yapılacaklar</a:t>
            </a:r>
          </a:p>
        </p:txBody>
      </p:sp>
      <p:sp>
        <p:nvSpPr>
          <p:cNvPr id="3" name="İçerik Yer Tutucusu 2">
            <a:extLst>
              <a:ext uri="{FF2B5EF4-FFF2-40B4-BE49-F238E27FC236}">
                <a16:creationId xmlns:a16="http://schemas.microsoft.com/office/drawing/2014/main" id="{0411D809-65A6-58A3-C037-4A858E96629A}"/>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Şüphelenme ve ihbar: «Neden hesabı şimdi ödüyorum?» Restoranın gerçek web sitesini kontrol edin (çoğu zaman sahtesi de buna göre düzenlenmiştir zaten). Her iki QR kodun adresini ve sonucunu karşılaştırın. Durumu restoran yetkililerine bildirin.</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586109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6FB6E-A1A7-6F14-4F3E-24797719B6F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D6F5A0C-2F38-4226-7973-B37E2EF88135}"/>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Örnek olay için sonrasında yapılacaklar</a:t>
            </a:r>
          </a:p>
        </p:txBody>
      </p:sp>
      <p:sp>
        <p:nvSpPr>
          <p:cNvPr id="3" name="İçerik Yer Tutucusu 2">
            <a:extLst>
              <a:ext uri="{FF2B5EF4-FFF2-40B4-BE49-F238E27FC236}">
                <a16:creationId xmlns:a16="http://schemas.microsoft.com/office/drawing/2014/main" id="{E960B864-C7A4-DA0C-1D8F-6395CB0C3137}"/>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Önlemler:</a:t>
            </a:r>
          </a:p>
          <a:p>
            <a:pPr algn="just">
              <a:lnSpc>
                <a:spcPct val="150000"/>
              </a:lnSpc>
              <a:spcBef>
                <a:spcPts val="600"/>
              </a:spcBef>
              <a:spcAft>
                <a:spcPts val="600"/>
              </a:spcAft>
            </a:pPr>
            <a:r>
              <a:rPr lang="tr-TR" sz="2200" dirty="0"/>
              <a:t>Kredi kartını iptal etmek için bankayı arayın</a:t>
            </a:r>
          </a:p>
          <a:p>
            <a:pPr algn="just">
              <a:lnSpc>
                <a:spcPct val="150000"/>
              </a:lnSpc>
              <a:spcBef>
                <a:spcPts val="600"/>
              </a:spcBef>
              <a:spcAft>
                <a:spcPts val="600"/>
              </a:spcAft>
            </a:pPr>
            <a:r>
              <a:rPr lang="tr-TR" sz="2200" dirty="0"/>
              <a:t>Parola bilgisi girdiyseniz ve aynı parolayı kullanan kartlarınız varsa onları da iptal edin (hatta ardışık olarak kullandığınız parolaları bile iptal edin)</a:t>
            </a:r>
          </a:p>
          <a:p>
            <a:pPr algn="just">
              <a:lnSpc>
                <a:spcPct val="150000"/>
              </a:lnSpc>
              <a:spcBef>
                <a:spcPts val="600"/>
              </a:spcBef>
              <a:spcAft>
                <a:spcPts val="600"/>
              </a:spcAft>
            </a:pPr>
            <a:r>
              <a:rPr lang="tr-TR" sz="2200" dirty="0"/>
              <a:t>Telefona bir dosya indirdiyseniz dosyayı silin. Daha sonra antivirüs taraması başlatın.</a:t>
            </a:r>
          </a:p>
          <a:p>
            <a:pPr algn="just">
              <a:lnSpc>
                <a:spcPct val="150000"/>
              </a:lnSpc>
              <a:spcBef>
                <a:spcPts val="600"/>
              </a:spcBef>
              <a:spcAft>
                <a:spcPts val="600"/>
              </a:spcAft>
            </a:pPr>
            <a:r>
              <a:rPr lang="tr-TR" sz="2200" dirty="0"/>
              <a:t>QR kod kullanacağınız zaman siteyi manuel olarak yazın</a:t>
            </a:r>
          </a:p>
        </p:txBody>
      </p:sp>
    </p:spTree>
    <p:extLst>
      <p:ext uri="{BB962C8B-B14F-4D97-AF65-F5344CB8AC3E}">
        <p14:creationId xmlns:p14="http://schemas.microsoft.com/office/powerpoint/2010/main" val="838065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0DE9-1F26-8C3A-E092-A6C6209266B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9FFC3F0-E0B1-F51F-2C55-64A14FBA1306}"/>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KVKK</a:t>
            </a:r>
          </a:p>
        </p:txBody>
      </p:sp>
      <p:sp>
        <p:nvSpPr>
          <p:cNvPr id="3" name="İçerik Yer Tutucusu 2">
            <a:extLst>
              <a:ext uri="{FF2B5EF4-FFF2-40B4-BE49-F238E27FC236}">
                <a16:creationId xmlns:a16="http://schemas.microsoft.com/office/drawing/2014/main" id="{FB93AC1C-74C5-49B4-8CAB-4B8863659E8E}"/>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Kişisel verilerin korunmasını sağlamak amacıyla yürürlüğe konmuş bir kanundur.</a:t>
            </a:r>
          </a:p>
          <a:p>
            <a:pPr marL="0" indent="0" algn="just">
              <a:lnSpc>
                <a:spcPct val="150000"/>
              </a:lnSpc>
              <a:spcBef>
                <a:spcPts val="600"/>
              </a:spcBef>
              <a:spcAft>
                <a:spcPts val="600"/>
              </a:spcAft>
              <a:buNone/>
            </a:pPr>
            <a:r>
              <a:rPr lang="tr-TR" sz="2200" dirty="0"/>
              <a:t>Bu kanun sayesinde her bir bireyin kendisi ile ilgili verilerin 3. bir kişinin eline geçmemesi konusunda gerekli tedbirlerin alınmasını isteme hakkı vardır.</a:t>
            </a:r>
          </a:p>
        </p:txBody>
      </p:sp>
    </p:spTree>
    <p:extLst>
      <p:ext uri="{BB962C8B-B14F-4D97-AF65-F5344CB8AC3E}">
        <p14:creationId xmlns:p14="http://schemas.microsoft.com/office/powerpoint/2010/main" val="2602033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494B-2012-D3CA-C22E-642EA019BFE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0798F2E5-509E-5D5D-DAB7-6C0D566D384C}"/>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Kişisel Veri</a:t>
            </a:r>
          </a:p>
        </p:txBody>
      </p:sp>
      <p:sp>
        <p:nvSpPr>
          <p:cNvPr id="3" name="İçerik Yer Tutucusu 2">
            <a:extLst>
              <a:ext uri="{FF2B5EF4-FFF2-40B4-BE49-F238E27FC236}">
                <a16:creationId xmlns:a16="http://schemas.microsoft.com/office/drawing/2014/main" id="{B99B6C53-2949-6E5D-4650-89485CB39683}"/>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Kimliği belli ya da belirlenebilir gerçek kişiye ilişkin her türlü bilgidir.</a:t>
            </a:r>
          </a:p>
          <a:p>
            <a:pPr algn="just">
              <a:lnSpc>
                <a:spcPct val="150000"/>
              </a:lnSpc>
              <a:spcBef>
                <a:spcPts val="600"/>
              </a:spcBef>
              <a:spcAft>
                <a:spcPts val="600"/>
              </a:spcAft>
            </a:pPr>
            <a:r>
              <a:rPr lang="tr-TR" sz="2200" dirty="0"/>
              <a:t>Ad-</a:t>
            </a:r>
            <a:r>
              <a:rPr lang="tr-TR" sz="2200" dirty="0" err="1"/>
              <a:t>Soyad</a:t>
            </a:r>
            <a:endParaRPr lang="tr-TR" sz="2200" dirty="0"/>
          </a:p>
          <a:p>
            <a:pPr algn="just">
              <a:lnSpc>
                <a:spcPct val="150000"/>
              </a:lnSpc>
              <a:spcBef>
                <a:spcPts val="600"/>
              </a:spcBef>
              <a:spcAft>
                <a:spcPts val="600"/>
              </a:spcAft>
            </a:pPr>
            <a:r>
              <a:rPr lang="tr-TR" sz="2200" dirty="0"/>
              <a:t>Adres</a:t>
            </a:r>
          </a:p>
          <a:p>
            <a:pPr algn="just">
              <a:lnSpc>
                <a:spcPct val="150000"/>
              </a:lnSpc>
              <a:spcBef>
                <a:spcPts val="600"/>
              </a:spcBef>
              <a:spcAft>
                <a:spcPts val="600"/>
              </a:spcAft>
            </a:pPr>
            <a:r>
              <a:rPr lang="tr-TR" sz="2200" dirty="0"/>
              <a:t>TC Kimlik Numarası</a:t>
            </a:r>
          </a:p>
          <a:p>
            <a:pPr algn="just">
              <a:lnSpc>
                <a:spcPct val="150000"/>
              </a:lnSpc>
              <a:spcBef>
                <a:spcPts val="600"/>
              </a:spcBef>
              <a:spcAft>
                <a:spcPts val="600"/>
              </a:spcAft>
            </a:pPr>
            <a:r>
              <a:rPr lang="tr-TR" sz="2200" dirty="0"/>
              <a:t>Plaka Numarası</a:t>
            </a:r>
          </a:p>
          <a:p>
            <a:pPr algn="just">
              <a:lnSpc>
                <a:spcPct val="150000"/>
              </a:lnSpc>
              <a:spcBef>
                <a:spcPts val="600"/>
              </a:spcBef>
              <a:spcAft>
                <a:spcPts val="600"/>
              </a:spcAft>
            </a:pPr>
            <a:r>
              <a:rPr lang="tr-TR" sz="2200" dirty="0"/>
              <a:t>Doğum Tarihi</a:t>
            </a:r>
          </a:p>
        </p:txBody>
      </p:sp>
    </p:spTree>
    <p:extLst>
      <p:ext uri="{BB962C8B-B14F-4D97-AF65-F5344CB8AC3E}">
        <p14:creationId xmlns:p14="http://schemas.microsoft.com/office/powerpoint/2010/main" val="180464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05B1-88D2-13C5-6639-51D8B80874C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6F76909-476B-A706-E65B-6C24A46394F4}"/>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Özel Nitelikli Kişisel Veri</a:t>
            </a:r>
          </a:p>
        </p:txBody>
      </p:sp>
      <p:sp>
        <p:nvSpPr>
          <p:cNvPr id="3" name="İçerik Yer Tutucusu 2">
            <a:extLst>
              <a:ext uri="{FF2B5EF4-FFF2-40B4-BE49-F238E27FC236}">
                <a16:creationId xmlns:a16="http://schemas.microsoft.com/office/drawing/2014/main" id="{B6975BC6-C90C-FE71-421D-50EBBBFC900E}"/>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Öğrenildiği zaman kişinin mağdur edilmesine ya da ayrımcılığa tâbi tutulmasına sebebiyet verecek nitelikteki verilerdir.</a:t>
            </a:r>
          </a:p>
          <a:p>
            <a:pPr algn="just">
              <a:lnSpc>
                <a:spcPct val="150000"/>
              </a:lnSpc>
              <a:spcBef>
                <a:spcPts val="600"/>
              </a:spcBef>
              <a:spcAft>
                <a:spcPts val="600"/>
              </a:spcAft>
            </a:pPr>
            <a:r>
              <a:rPr lang="tr-TR" sz="2200" dirty="0"/>
              <a:t>Sağlık Verileri</a:t>
            </a:r>
          </a:p>
          <a:p>
            <a:pPr algn="just">
              <a:lnSpc>
                <a:spcPct val="150000"/>
              </a:lnSpc>
              <a:spcBef>
                <a:spcPts val="600"/>
              </a:spcBef>
              <a:spcAft>
                <a:spcPts val="600"/>
              </a:spcAft>
            </a:pPr>
            <a:r>
              <a:rPr lang="tr-TR" sz="2200" dirty="0"/>
              <a:t>Kılık-kıyafet tercihi</a:t>
            </a:r>
          </a:p>
          <a:p>
            <a:pPr algn="just">
              <a:lnSpc>
                <a:spcPct val="150000"/>
              </a:lnSpc>
              <a:spcBef>
                <a:spcPts val="600"/>
              </a:spcBef>
              <a:spcAft>
                <a:spcPts val="600"/>
              </a:spcAft>
            </a:pPr>
            <a:r>
              <a:rPr lang="tr-TR" sz="2200" dirty="0"/>
              <a:t>Dernek, vakıf, sendika üyeliği</a:t>
            </a:r>
          </a:p>
          <a:p>
            <a:pPr algn="just">
              <a:lnSpc>
                <a:spcPct val="150000"/>
              </a:lnSpc>
              <a:spcBef>
                <a:spcPts val="600"/>
              </a:spcBef>
              <a:spcAft>
                <a:spcPts val="600"/>
              </a:spcAft>
            </a:pPr>
            <a:r>
              <a:rPr lang="tr-TR" sz="2200" dirty="0"/>
              <a:t>Ceza Mahkumiyeti</a:t>
            </a:r>
          </a:p>
        </p:txBody>
      </p:sp>
    </p:spTree>
    <p:extLst>
      <p:ext uri="{BB962C8B-B14F-4D97-AF65-F5344CB8AC3E}">
        <p14:creationId xmlns:p14="http://schemas.microsoft.com/office/powerpoint/2010/main" val="551686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D69FC-8928-2BA0-D0B8-41A228730FF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6242D3B-871D-5F03-9DC0-68964497D8A5}"/>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Haklarımız Nelerdir?</a:t>
            </a:r>
          </a:p>
        </p:txBody>
      </p:sp>
      <p:sp>
        <p:nvSpPr>
          <p:cNvPr id="3" name="İçerik Yer Tutucusu 2">
            <a:extLst>
              <a:ext uri="{FF2B5EF4-FFF2-40B4-BE49-F238E27FC236}">
                <a16:creationId xmlns:a16="http://schemas.microsoft.com/office/drawing/2014/main" id="{E1F9E3BB-1E52-CA4C-75C8-EB52597EFB35}"/>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KVKK’nın 2. maddesinde kişilerin hakları belirlenmiştir.</a:t>
            </a:r>
          </a:p>
          <a:p>
            <a:pPr algn="just">
              <a:lnSpc>
                <a:spcPct val="150000"/>
              </a:lnSpc>
              <a:spcBef>
                <a:spcPts val="600"/>
              </a:spcBef>
              <a:spcAft>
                <a:spcPts val="600"/>
              </a:spcAft>
            </a:pPr>
            <a:r>
              <a:rPr lang="tr-TR" sz="2200" dirty="0"/>
              <a:t>Kişisel veri işlenip işlenmediğini öğrenme</a:t>
            </a:r>
          </a:p>
          <a:p>
            <a:pPr algn="just">
              <a:lnSpc>
                <a:spcPct val="150000"/>
              </a:lnSpc>
              <a:spcBef>
                <a:spcPts val="600"/>
              </a:spcBef>
              <a:spcAft>
                <a:spcPts val="600"/>
              </a:spcAft>
            </a:pPr>
            <a:r>
              <a:rPr lang="tr-TR" sz="2200" dirty="0"/>
              <a:t>Kişisel veri işlenmişse buna ilişkin bilgi talep etme</a:t>
            </a:r>
          </a:p>
          <a:p>
            <a:pPr algn="just">
              <a:lnSpc>
                <a:spcPct val="150000"/>
              </a:lnSpc>
              <a:spcBef>
                <a:spcPts val="600"/>
              </a:spcBef>
              <a:spcAft>
                <a:spcPts val="600"/>
              </a:spcAft>
            </a:pPr>
            <a:r>
              <a:rPr lang="tr-TR" sz="2200" dirty="0"/>
              <a:t>Yurt içinde ya da yurt dışında kişisel verilerin aktarıldığı üçüncü kişileri öğrenme</a:t>
            </a:r>
          </a:p>
          <a:p>
            <a:pPr algn="just">
              <a:lnSpc>
                <a:spcPct val="150000"/>
              </a:lnSpc>
              <a:spcBef>
                <a:spcPts val="600"/>
              </a:spcBef>
              <a:spcAft>
                <a:spcPts val="600"/>
              </a:spcAft>
            </a:pPr>
            <a:r>
              <a:rPr lang="tr-TR" sz="2200" dirty="0"/>
              <a:t>Kişisel verilerin kanuna aykırı bir şekilde işlenmesinden dolayı uğranılan zararın tazminini talep etme</a:t>
            </a:r>
          </a:p>
        </p:txBody>
      </p:sp>
    </p:spTree>
    <p:extLst>
      <p:ext uri="{BB962C8B-B14F-4D97-AF65-F5344CB8AC3E}">
        <p14:creationId xmlns:p14="http://schemas.microsoft.com/office/powerpoint/2010/main" val="188682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A979-F65A-F744-0EF4-26BE63E74DC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53A4448-B628-D08B-8E28-852E95E08C1B}"/>
              </a:ext>
            </a:extLst>
          </p:cNvPr>
          <p:cNvSpPr>
            <a:spLocks noGrp="1"/>
          </p:cNvSpPr>
          <p:nvPr>
            <p:ph type="title"/>
          </p:nvPr>
        </p:nvSpPr>
        <p:spPr>
          <a:xfrm>
            <a:off x="640080" y="325369"/>
            <a:ext cx="4368602" cy="1956841"/>
          </a:xfrm>
        </p:spPr>
        <p:txBody>
          <a:bodyPr anchor="b">
            <a:normAutofit/>
          </a:bodyPr>
          <a:lstStyle/>
          <a:p>
            <a:r>
              <a:rPr lang="tr-TR" sz="5400" dirty="0"/>
              <a:t>Veri</a:t>
            </a:r>
          </a:p>
        </p:txBody>
      </p:sp>
      <p:sp>
        <p:nvSpPr>
          <p:cNvPr id="3" name="İçerik Yer Tutucusu 2">
            <a:extLst>
              <a:ext uri="{FF2B5EF4-FFF2-40B4-BE49-F238E27FC236}">
                <a16:creationId xmlns:a16="http://schemas.microsoft.com/office/drawing/2014/main" id="{9E51489A-A2C9-B2B4-530E-EF6549BFCED0}"/>
              </a:ext>
            </a:extLst>
          </p:cNvPr>
          <p:cNvSpPr>
            <a:spLocks noGrp="1"/>
          </p:cNvSpPr>
          <p:nvPr>
            <p:ph idx="1"/>
          </p:nvPr>
        </p:nvSpPr>
        <p:spPr>
          <a:xfrm>
            <a:off x="640080" y="2872899"/>
            <a:ext cx="4243589" cy="3320668"/>
          </a:xfrm>
        </p:spPr>
        <p:txBody>
          <a:bodyPr>
            <a:normAutofit/>
          </a:bodyPr>
          <a:lstStyle/>
          <a:p>
            <a:pPr marL="0" indent="0">
              <a:spcBef>
                <a:spcPts val="600"/>
              </a:spcBef>
              <a:spcAft>
                <a:spcPts val="600"/>
              </a:spcAft>
              <a:buNone/>
            </a:pPr>
            <a:r>
              <a:rPr lang="tr-TR" sz="2200" dirty="0"/>
              <a:t>Bilgi işleme sürecinin temel girdisi olarak çeşitli sembol, harf, rakam ve işaretlerle temsil edilebilen, işlenmeye hazır izlenimlerdir.</a:t>
            </a:r>
          </a:p>
        </p:txBody>
      </p:sp>
      <p:pic>
        <p:nvPicPr>
          <p:cNvPr id="5" name="Resim 4" descr="ekran görüntüsü, simetri, bakışım, sanat içeren bir resim&#10;&#10;Açıklama otomatik olarak oluşturuldu">
            <a:extLst>
              <a:ext uri="{FF2B5EF4-FFF2-40B4-BE49-F238E27FC236}">
                <a16:creationId xmlns:a16="http://schemas.microsoft.com/office/drawing/2014/main" id="{E2FCF092-826F-74C3-E8B1-EA7EA2786563}"/>
              </a:ext>
            </a:extLst>
          </p:cNvPr>
          <p:cNvPicPr>
            <a:picLocks noChangeAspect="1"/>
          </p:cNvPicPr>
          <p:nvPr/>
        </p:nvPicPr>
        <p:blipFill rotWithShape="1">
          <a:blip r:embed="rId2">
            <a:extLst>
              <a:ext uri="{28A0092B-C50C-407E-A947-70E740481C1C}">
                <a14:useLocalDpi xmlns:a14="http://schemas.microsoft.com/office/drawing/2010/main" val="0"/>
              </a:ext>
            </a:extLst>
          </a:blip>
          <a:srcRect l="14248" r="2456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9509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ACD04C-86A6-4C24-FCFC-11F0D892BC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CCAEE6B-D138-ED92-D18B-A0ABD5E03F29}"/>
              </a:ext>
            </a:extLst>
          </p:cNvPr>
          <p:cNvSpPr>
            <a:spLocks noGrp="1"/>
          </p:cNvSpPr>
          <p:nvPr>
            <p:ph type="title"/>
          </p:nvPr>
        </p:nvSpPr>
        <p:spPr>
          <a:xfrm>
            <a:off x="630936" y="639520"/>
            <a:ext cx="3429000" cy="1719072"/>
          </a:xfrm>
        </p:spPr>
        <p:txBody>
          <a:bodyPr anchor="b">
            <a:normAutofit/>
          </a:bodyPr>
          <a:lstStyle/>
          <a:p>
            <a:r>
              <a:rPr lang="tr-TR" sz="5000"/>
              <a:t>BÜYÜK VERİ (BIG DATA)</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B42E3EE-019A-68BA-7B4E-DD28F4EADEBB}"/>
              </a:ext>
            </a:extLst>
          </p:cNvPr>
          <p:cNvSpPr>
            <a:spLocks noGrp="1"/>
          </p:cNvSpPr>
          <p:nvPr>
            <p:ph idx="1"/>
          </p:nvPr>
        </p:nvSpPr>
        <p:spPr>
          <a:xfrm>
            <a:off x="630936" y="2807208"/>
            <a:ext cx="3429000" cy="3410712"/>
          </a:xfrm>
        </p:spPr>
        <p:txBody>
          <a:bodyPr anchor="t">
            <a:normAutofit/>
          </a:bodyPr>
          <a:lstStyle/>
          <a:p>
            <a:pPr marL="0" indent="0">
              <a:spcBef>
                <a:spcPts val="600"/>
              </a:spcBef>
              <a:spcAft>
                <a:spcPts val="600"/>
              </a:spcAft>
              <a:buNone/>
            </a:pPr>
            <a:r>
              <a:rPr lang="tr-TR" sz="2000"/>
              <a:t>Büyük veri (big data), hacmi çok büyük, karmaşık ve hızlı bir şekilde artan veri kümelerini tanımlamak için kullanılan bir terimdir. Bu veri kümeleri genellikle geleneksel veri tabanı araçları ile işlenmesi zor veya imkansız olan yapılandırılmamış verilerden oluşur.</a:t>
            </a:r>
          </a:p>
        </p:txBody>
      </p:sp>
      <p:pic>
        <p:nvPicPr>
          <p:cNvPr id="5" name="Resim 4" descr="ekran görüntüsü, yazı tipi, daire, kontrol paneli içeren bir resim&#10;&#10;Açıklama otomatik olarak oluşturuldu">
            <a:extLst>
              <a:ext uri="{FF2B5EF4-FFF2-40B4-BE49-F238E27FC236}">
                <a16:creationId xmlns:a16="http://schemas.microsoft.com/office/drawing/2014/main" id="{1CE2FE4A-A536-D014-8AFB-F953923CE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573625"/>
            <a:ext cx="6903720" cy="3710749"/>
          </a:xfrm>
          <a:prstGeom prst="rect">
            <a:avLst/>
          </a:prstGeom>
        </p:spPr>
      </p:pic>
    </p:spTree>
    <p:extLst>
      <p:ext uri="{BB962C8B-B14F-4D97-AF65-F5344CB8AC3E}">
        <p14:creationId xmlns:p14="http://schemas.microsoft.com/office/powerpoint/2010/main" val="729489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57911-CF0C-3B30-D071-3DADD3A8E45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3CE7A64-AB0C-266F-5F4F-BC2ACDD3E9B7}"/>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Enformasyon</a:t>
            </a:r>
          </a:p>
        </p:txBody>
      </p:sp>
      <p:sp>
        <p:nvSpPr>
          <p:cNvPr id="3" name="İçerik Yer Tutucusu 2">
            <a:extLst>
              <a:ext uri="{FF2B5EF4-FFF2-40B4-BE49-F238E27FC236}">
                <a16:creationId xmlns:a16="http://schemas.microsoft.com/office/drawing/2014/main" id="{F01B8F62-FF44-EBB4-9F1D-A04866311012}"/>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Bir amacı ve önemi olan veridir.</a:t>
            </a:r>
          </a:p>
          <a:p>
            <a:pPr marL="0" indent="0" algn="just">
              <a:lnSpc>
                <a:spcPct val="150000"/>
              </a:lnSpc>
              <a:spcBef>
                <a:spcPts val="600"/>
              </a:spcBef>
              <a:spcAft>
                <a:spcPts val="600"/>
              </a:spcAft>
              <a:buNone/>
            </a:pPr>
            <a:r>
              <a:rPr lang="tr-TR" sz="2200" dirty="0"/>
              <a:t>«Belli bir şekle sokulmuş, anlamlı ve insanlara faydalı olabilecek veridir» (Laudon)</a:t>
            </a:r>
          </a:p>
          <a:p>
            <a:pPr marL="0" indent="0" algn="just">
              <a:lnSpc>
                <a:spcPct val="150000"/>
              </a:lnSpc>
              <a:spcBef>
                <a:spcPts val="600"/>
              </a:spcBef>
              <a:spcAft>
                <a:spcPts val="600"/>
              </a:spcAft>
              <a:buNone/>
            </a:pPr>
            <a:r>
              <a:rPr lang="tr-TR" sz="2200" dirty="0"/>
              <a:t>Big data içerisinde yer alan yapılandırılmış veriler olarak düşünülebilir.</a:t>
            </a:r>
          </a:p>
        </p:txBody>
      </p:sp>
    </p:spTree>
    <p:extLst>
      <p:ext uri="{BB962C8B-B14F-4D97-AF65-F5344CB8AC3E}">
        <p14:creationId xmlns:p14="http://schemas.microsoft.com/office/powerpoint/2010/main" val="36528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EAF0-0308-602C-7358-F0EFC471258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049626F-EFD9-1B6F-DA79-5193C3F43CB3}"/>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BİLGİ</a:t>
            </a:r>
          </a:p>
        </p:txBody>
      </p:sp>
      <p:sp>
        <p:nvSpPr>
          <p:cNvPr id="3" name="İçerik Yer Tutucusu 2">
            <a:extLst>
              <a:ext uri="{FF2B5EF4-FFF2-40B4-BE49-F238E27FC236}">
                <a16:creationId xmlns:a16="http://schemas.microsoft.com/office/drawing/2014/main" id="{4D3678CB-A3C6-86C6-0BE2-92A26F198F01}"/>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«Düşünme, yargılama, akıl yürütme, araştırma, gözlem ve denge sonucunda elde edilen düşünsel ürün»</a:t>
            </a:r>
          </a:p>
          <a:p>
            <a:pPr marL="0" indent="0" algn="just">
              <a:lnSpc>
                <a:spcPct val="150000"/>
              </a:lnSpc>
              <a:spcBef>
                <a:spcPts val="600"/>
              </a:spcBef>
              <a:spcAft>
                <a:spcPts val="600"/>
              </a:spcAft>
              <a:buNone/>
            </a:pPr>
            <a:r>
              <a:rPr lang="tr-TR" sz="2200" dirty="0"/>
              <a:t>«Sistemli bir şekilde iletişim araçlarıyla başkalarına aktarılan, mantıklı bir hükme veya tecrübeye dayanan, sonucu gösteren gerçekler ve sistemli ifadeler bütünüdür»</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r>
              <a:rPr lang="tr-TR" sz="2200" dirty="0"/>
              <a:t>«Bilgi bir bina, enformasyon ise yapı malzemesidir»</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62270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71AE3-7F97-0CB4-3F54-785109DB87E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443F344-A563-53E5-DEE6-F7D71E1A6FA1}"/>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Enformasyon-Bilgi İlişkisi</a:t>
            </a:r>
          </a:p>
        </p:txBody>
      </p:sp>
      <p:pic>
        <p:nvPicPr>
          <p:cNvPr id="5" name="İçerik Yer Tutucusu 4" descr="metin, yazı tipi içeren bir resim&#10;&#10;Açıklama otomatik olarak oluşturuldu">
            <a:extLst>
              <a:ext uri="{FF2B5EF4-FFF2-40B4-BE49-F238E27FC236}">
                <a16:creationId xmlns:a16="http://schemas.microsoft.com/office/drawing/2014/main" id="{1AE33DAD-8DC9-669D-17E9-643F147BB8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798" y="1897716"/>
            <a:ext cx="9242403" cy="2857163"/>
          </a:xfrm>
        </p:spPr>
      </p:pic>
    </p:spTree>
    <p:extLst>
      <p:ext uri="{BB962C8B-B14F-4D97-AF65-F5344CB8AC3E}">
        <p14:creationId xmlns:p14="http://schemas.microsoft.com/office/powerpoint/2010/main" val="2684325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1DD332-D458-59F6-4516-7B2F80B53F3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ekran görüntüsü, hafif içeren bir resim&#10;&#10;Açıklama otomatik olarak oluşturuldu">
            <a:extLst>
              <a:ext uri="{FF2B5EF4-FFF2-40B4-BE49-F238E27FC236}">
                <a16:creationId xmlns:a16="http://schemas.microsoft.com/office/drawing/2014/main" id="{59AFDB53-AB64-E473-DE12-76E0AC0EAB44}"/>
              </a:ext>
            </a:extLst>
          </p:cNvPr>
          <p:cNvPicPr>
            <a:picLocks noChangeAspect="1"/>
          </p:cNvPicPr>
          <p:nvPr/>
        </p:nvPicPr>
        <p:blipFill rotWithShape="1">
          <a:blip r:embed="rId2">
            <a:extLst>
              <a:ext uri="{28A0092B-C50C-407E-A947-70E740481C1C}">
                <a14:useLocalDpi xmlns:a14="http://schemas.microsoft.com/office/drawing/2010/main" val="0"/>
              </a:ext>
            </a:extLst>
          </a:blip>
          <a:srcRect l="5884" r="-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3B54FBD-F977-98C1-B988-D1E5210440B9}"/>
              </a:ext>
            </a:extLst>
          </p:cNvPr>
          <p:cNvSpPr>
            <a:spLocks noGrp="1"/>
          </p:cNvSpPr>
          <p:nvPr>
            <p:ph type="title"/>
          </p:nvPr>
        </p:nvSpPr>
        <p:spPr>
          <a:xfrm>
            <a:off x="416170" y="393260"/>
            <a:ext cx="3822189" cy="1899912"/>
          </a:xfrm>
        </p:spPr>
        <p:txBody>
          <a:bodyPr>
            <a:normAutofit/>
          </a:bodyPr>
          <a:lstStyle/>
          <a:p>
            <a:r>
              <a:rPr lang="tr-TR" sz="4000" dirty="0"/>
              <a:t>BİLGİ GÜVENLİĞİ</a:t>
            </a:r>
          </a:p>
        </p:txBody>
      </p:sp>
      <p:sp>
        <p:nvSpPr>
          <p:cNvPr id="3" name="İçerik Yer Tutucusu 2">
            <a:extLst>
              <a:ext uri="{FF2B5EF4-FFF2-40B4-BE49-F238E27FC236}">
                <a16:creationId xmlns:a16="http://schemas.microsoft.com/office/drawing/2014/main" id="{3FAD48E7-71DD-0E68-53B0-65D59069BF6A}"/>
              </a:ext>
            </a:extLst>
          </p:cNvPr>
          <p:cNvSpPr>
            <a:spLocks noGrp="1"/>
          </p:cNvSpPr>
          <p:nvPr>
            <p:ph idx="1"/>
          </p:nvPr>
        </p:nvSpPr>
        <p:spPr>
          <a:xfrm>
            <a:off x="416170" y="2434201"/>
            <a:ext cx="3822189" cy="3742762"/>
          </a:xfrm>
        </p:spPr>
        <p:txBody>
          <a:bodyPr>
            <a:normAutofit/>
          </a:bodyPr>
          <a:lstStyle/>
          <a:p>
            <a:pPr marL="0" indent="0">
              <a:spcBef>
                <a:spcPts val="600"/>
              </a:spcBef>
              <a:spcAft>
                <a:spcPts val="600"/>
              </a:spcAft>
              <a:buNone/>
            </a:pPr>
            <a:r>
              <a:rPr lang="tr-TR" sz="2000" dirty="0"/>
              <a:t>Bilginin bir varlık olarak tehdit ve tehlikelerden korunmasıdır.</a:t>
            </a:r>
          </a:p>
          <a:p>
            <a:pPr marL="0" indent="0">
              <a:spcBef>
                <a:spcPts val="600"/>
              </a:spcBef>
              <a:spcAft>
                <a:spcPts val="600"/>
              </a:spcAft>
              <a:buNone/>
            </a:pPr>
            <a:endParaRPr lang="tr-TR" sz="2000" dirty="0"/>
          </a:p>
        </p:txBody>
      </p:sp>
    </p:spTree>
    <p:extLst>
      <p:ext uri="{BB962C8B-B14F-4D97-AF65-F5344CB8AC3E}">
        <p14:creationId xmlns:p14="http://schemas.microsoft.com/office/powerpoint/2010/main" val="55381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8A1F8B-8909-C789-5029-05460976B7C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1183F56-0180-426C-CDD9-BEE2B04B2C4B}"/>
              </a:ext>
            </a:extLst>
          </p:cNvPr>
          <p:cNvSpPr>
            <a:spLocks noGrp="1"/>
          </p:cNvSpPr>
          <p:nvPr>
            <p:ph type="title"/>
          </p:nvPr>
        </p:nvSpPr>
        <p:spPr>
          <a:xfrm>
            <a:off x="481013" y="3752849"/>
            <a:ext cx="3290887" cy="2452687"/>
          </a:xfrm>
        </p:spPr>
        <p:txBody>
          <a:bodyPr anchor="ctr">
            <a:normAutofit/>
          </a:bodyPr>
          <a:lstStyle/>
          <a:p>
            <a:r>
              <a:rPr lang="tr-TR" sz="3600" dirty="0"/>
              <a:t>Bilgi Güvenliğinde Tehdit</a:t>
            </a:r>
          </a:p>
        </p:txBody>
      </p:sp>
      <p:pic>
        <p:nvPicPr>
          <p:cNvPr id="5" name="Resim 4" descr="metin, ekran görüntüsü, Animasyon içeren bir resim&#10;&#10;Açıklama otomatik olarak oluşturuldu">
            <a:extLst>
              <a:ext uri="{FF2B5EF4-FFF2-40B4-BE49-F238E27FC236}">
                <a16:creationId xmlns:a16="http://schemas.microsoft.com/office/drawing/2014/main" id="{ABAB266E-DD45-3255-09A0-8F63447CBFE6}"/>
              </a:ext>
            </a:extLst>
          </p:cNvPr>
          <p:cNvPicPr>
            <a:picLocks noChangeAspect="1"/>
          </p:cNvPicPr>
          <p:nvPr/>
        </p:nvPicPr>
        <p:blipFill rotWithShape="1">
          <a:blip r:embed="rId2">
            <a:extLst>
              <a:ext uri="{28A0092B-C50C-407E-A947-70E740481C1C}">
                <a14:useLocalDpi xmlns:a14="http://schemas.microsoft.com/office/drawing/2010/main" val="0"/>
              </a:ext>
            </a:extLst>
          </a:blip>
          <a:srcRect b="777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İçerik Yer Tutucusu 2">
            <a:extLst>
              <a:ext uri="{FF2B5EF4-FFF2-40B4-BE49-F238E27FC236}">
                <a16:creationId xmlns:a16="http://schemas.microsoft.com/office/drawing/2014/main" id="{46B01D31-D33B-AA1B-6E33-1030EAD3927E}"/>
              </a:ext>
            </a:extLst>
          </p:cNvPr>
          <p:cNvSpPr>
            <a:spLocks noGrp="1"/>
          </p:cNvSpPr>
          <p:nvPr>
            <p:ph idx="1"/>
          </p:nvPr>
        </p:nvSpPr>
        <p:spPr>
          <a:xfrm>
            <a:off x="4223982" y="3752850"/>
            <a:ext cx="7485413" cy="2452687"/>
          </a:xfrm>
        </p:spPr>
        <p:txBody>
          <a:bodyPr anchor="ctr">
            <a:normAutofit/>
          </a:bodyPr>
          <a:lstStyle/>
          <a:p>
            <a:pPr marL="0" indent="0">
              <a:spcBef>
                <a:spcPts val="600"/>
              </a:spcBef>
              <a:spcAft>
                <a:spcPts val="600"/>
              </a:spcAft>
              <a:buNone/>
            </a:pPr>
            <a:r>
              <a:rPr lang="tr-TR" sz="1800" dirty="0"/>
              <a:t>Bilgi güvenliğini tehlikeye atan olası olayların veya durumların genel kavramıdır.</a:t>
            </a:r>
          </a:p>
          <a:p>
            <a:pPr marL="0" indent="0">
              <a:spcBef>
                <a:spcPts val="600"/>
              </a:spcBef>
              <a:spcAft>
                <a:spcPts val="600"/>
              </a:spcAft>
              <a:buNone/>
            </a:pPr>
            <a:r>
              <a:rPr lang="tr-TR" sz="1800" dirty="0"/>
              <a:t>Örneğin; bir şirketin çalışanının içeriden bilgi sızdırması bir tehdittir.</a:t>
            </a:r>
          </a:p>
          <a:p>
            <a:pPr marL="0" indent="0">
              <a:spcBef>
                <a:spcPts val="600"/>
              </a:spcBef>
              <a:spcAft>
                <a:spcPts val="600"/>
              </a:spcAft>
              <a:buNone/>
            </a:pPr>
            <a:endParaRPr lang="tr-TR" sz="1800" dirty="0"/>
          </a:p>
        </p:txBody>
      </p:sp>
    </p:spTree>
    <p:extLst>
      <p:ext uri="{BB962C8B-B14F-4D97-AF65-F5344CB8AC3E}">
        <p14:creationId xmlns:p14="http://schemas.microsoft.com/office/powerpoint/2010/main" val="283814115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637</TotalTime>
  <Words>986</Words>
  <Application>Microsoft Office PowerPoint</Application>
  <PresentationFormat>Geniş ekran</PresentationFormat>
  <Paragraphs>106</Paragraphs>
  <Slides>27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27</vt:i4>
      </vt:variant>
    </vt:vector>
  </HeadingPairs>
  <TitlesOfParts>
    <vt:vector size="31" baseType="lpstr">
      <vt:lpstr>Aptos</vt:lpstr>
      <vt:lpstr>Aptos Display</vt:lpstr>
      <vt:lpstr>Arial</vt:lpstr>
      <vt:lpstr>Office Teması</vt:lpstr>
      <vt:lpstr>BİLGİ GÜVENLİĞİ 1. HAFTA</vt:lpstr>
      <vt:lpstr>Veri</vt:lpstr>
      <vt:lpstr>Veri</vt:lpstr>
      <vt:lpstr>BÜYÜK VERİ (BIG DATA)</vt:lpstr>
      <vt:lpstr>Enformasyon</vt:lpstr>
      <vt:lpstr>BİLGİ</vt:lpstr>
      <vt:lpstr>Enformasyon-Bilgi İlişkisi</vt:lpstr>
      <vt:lpstr>BİLGİ GÜVENLİĞİ</vt:lpstr>
      <vt:lpstr>Bilgi Güvenliğinde Tehdit</vt:lpstr>
      <vt:lpstr>Bilgi Güvenliğinde Tehlike</vt:lpstr>
      <vt:lpstr>BİLGİ GÜVENLİĞİ TEMEL UNSURLARI</vt:lpstr>
      <vt:lpstr>BİLGİ GÜVENLİĞİ TEMEL UNSURLARI</vt:lpstr>
      <vt:lpstr>BİLGİ GÜVENLİĞİNDE SORUMLULUKLAR</vt:lpstr>
      <vt:lpstr>Bilginin Korunmasında Bizim Sorumluluklarımız</vt:lpstr>
      <vt:lpstr>Bilginin Korunmasında Bizim Sorumluluklarımız</vt:lpstr>
      <vt:lpstr>BİLGİ GÜVENLİĞİNDE RİSKLİ DAVRANIŞLARIMIZ</vt:lpstr>
      <vt:lpstr>BİLGİ GÜVENLİĞİNDE RİSKLİ DAVRANIŞLARIMIZ</vt:lpstr>
      <vt:lpstr>BİLGİ GÜVENLİĞİNDE RİSKLİ DAVRANIŞLARIMIZ</vt:lpstr>
      <vt:lpstr>BİLGİ GÜVENLİĞİ OLAYI NEDİR?</vt:lpstr>
      <vt:lpstr>NELER BİLGİ GÜVENLİĞİ OLAYIDIR?</vt:lpstr>
      <vt:lpstr>Örnek bir Bilgi Güvenliği Olayı</vt:lpstr>
      <vt:lpstr>Örnek olay için olay anında yapılacaklar</vt:lpstr>
      <vt:lpstr>Örnek olay için sonrasında yapılacaklar</vt:lpstr>
      <vt:lpstr>KVKK</vt:lpstr>
      <vt:lpstr>Kişisel Veri</vt:lpstr>
      <vt:lpstr>Özel Nitelikli Kişisel Veri</vt:lpstr>
      <vt:lpstr>Haklarımız Nelerdir?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İÇERİK TASARIMI DERSİ 2. HAFTA</dc:title>
  <dc:creator>Furkan Aslan</dc:creator>
  <cp:lastModifiedBy>Furkan ATLAN</cp:lastModifiedBy>
  <cp:revision>202</cp:revision>
  <dcterms:created xsi:type="dcterms:W3CDTF">2024-02-18T18:13:34Z</dcterms:created>
  <dcterms:modified xsi:type="dcterms:W3CDTF">2025-04-12T11:02:09Z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2024-02-18T18:14:27Z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043d1765-d45d-4d1c-8df9-8de8575b1324</vt:lpwstr>
  </property>
  <property fmtid="{D5CDD505-2E9C-101B-9397-08002B2CF9AE}" pid="7" name="MSIP_Label_defa4170-0d19-0005-0004-bc88714345d2_ActionId">
    <vt:lpwstr>65218768-bae2-498b-802d-d9ad6cbc58ab</vt:lpwstr>
  </property>
  <property fmtid="{D5CDD505-2E9C-101B-9397-08002B2CF9AE}" pid="8" name="MSIP_Label_defa4170-0d19-0005-0004-bc88714345d2_ContentBits">
    <vt:lpwstr>0</vt:lpwstr>
  </property>
</Properties>
</file>